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1" r:id="rId7"/>
    <p:sldId id="262" r:id="rId8"/>
    <p:sldId id="265" r:id="rId9"/>
    <p:sldId id="263" r:id="rId10"/>
  </p:sldIdLst>
  <p:sldSz cx="18288000" cy="10287000"/>
  <p:notesSz cx="6797675" cy="9926638"/>
  <p:embeddedFontLst>
    <p:embeddedFont>
      <p:font typeface="맑은 고딕" panose="020B0503020000020004" pitchFamily="50" charset="-127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맑은 고딕" panose="020B0503020000020004" pitchFamily="50" charset="-127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제목 없는 구역" id="{E5A0F08B-F9B3-44DC-807D-EEFA1A78CB35}">
          <p14:sldIdLst>
            <p14:sldId id="264"/>
            <p14:sldId id="256"/>
            <p14:sldId id="257"/>
            <p14:sldId id="258"/>
            <p14:sldId id="259"/>
            <p14:sldId id="261"/>
            <p14:sldId id="262"/>
            <p14:sldId id="265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2"/>
    <a:srgbClr val="004593"/>
    <a:srgbClr val="034795"/>
    <a:srgbClr val="90B4E4"/>
    <a:srgbClr val="538CD5"/>
    <a:srgbClr val="2F336F"/>
    <a:srgbClr val="E6E6E6"/>
    <a:srgbClr val="242864"/>
    <a:srgbClr val="D2D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1928" autoAdjust="0"/>
  </p:normalViewPr>
  <p:slideViewPr>
    <p:cSldViewPr>
      <p:cViewPr varScale="1">
        <p:scale>
          <a:sx n="67" d="100"/>
          <a:sy n="67" d="100"/>
        </p:scale>
        <p:origin x="3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53511" tIns="26755" rIns="53511" bIns="26755" rtlCol="0"/>
          <a:lstStyle>
            <a:lvl1pPr algn="l">
              <a:defRPr sz="7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967" y="0"/>
            <a:ext cx="2945659" cy="498055"/>
          </a:xfrm>
          <a:prstGeom prst="rect">
            <a:avLst/>
          </a:prstGeom>
        </p:spPr>
        <p:txBody>
          <a:bodyPr vert="horz" lIns="53511" tIns="26755" rIns="53511" bIns="26755" rtlCol="0"/>
          <a:lstStyle>
            <a:lvl1pPr algn="r">
              <a:defRPr sz="700"/>
            </a:lvl1pPr>
          </a:lstStyle>
          <a:p>
            <a:fld id="{DF2EF768-9249-484E-A76E-4E1C102BCECD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3511" tIns="26755" rIns="53511" bIns="2675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53511" tIns="26755" rIns="53511" bIns="26755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445"/>
            <a:ext cx="2945659" cy="497193"/>
          </a:xfrm>
          <a:prstGeom prst="rect">
            <a:avLst/>
          </a:prstGeom>
        </p:spPr>
        <p:txBody>
          <a:bodyPr vert="horz" lIns="53511" tIns="26755" rIns="53511" bIns="26755" rtlCol="0" anchor="b"/>
          <a:lstStyle>
            <a:lvl1pPr algn="l">
              <a:defRPr sz="7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967" y="9429445"/>
            <a:ext cx="2945659" cy="497193"/>
          </a:xfrm>
          <a:prstGeom prst="rect">
            <a:avLst/>
          </a:prstGeom>
        </p:spPr>
        <p:txBody>
          <a:bodyPr vert="horz" lIns="53511" tIns="26755" rIns="53511" bIns="26755" rtlCol="0" anchor="b"/>
          <a:lstStyle>
            <a:lvl1pPr algn="r">
              <a:defRPr sz="700"/>
            </a:lvl1pPr>
          </a:lstStyle>
          <a:p>
            <a:fld id="{F462A3CE-DF0D-4B2C-A93A-AF76471014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512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hyperlink" Target="mailto:guwinter@gachon.ac.kr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64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28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35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56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6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8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18288000" cy="1028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7429500"/>
            <a:ext cx="746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zh-CN" altLang="en-US" sz="24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费用包括：</a:t>
            </a:r>
            <a:r>
              <a:rPr lang="en-US" altLang="zh-CN" sz="24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zh-CN" altLang="en-US" sz="24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申请费</a:t>
            </a:r>
            <a:endParaRPr lang="en-US" altLang="zh-CN" sz="2400" b="1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zh-CN" altLang="en-US" sz="24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</a:t>
            </a:r>
            <a:r>
              <a:rPr lang="en-US" altLang="zh-CN" sz="24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zh-CN" altLang="en-US" sz="24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学费</a:t>
            </a:r>
            <a:endParaRPr lang="en-US" altLang="zh-CN" sz="2400" b="1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zh-CN" sz="24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3. </a:t>
            </a:r>
            <a:r>
              <a:rPr lang="zh-CN" altLang="en-US" sz="24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文化活动费</a:t>
            </a:r>
            <a:endParaRPr lang="en-US" altLang="zh-CN" sz="2400" b="1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zh-CN" sz="24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4.</a:t>
            </a:r>
            <a:r>
              <a:rPr lang="zh-CN" altLang="en-US" sz="2400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zh-CN" altLang="en-US" sz="24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每天提供一餐饭和零食</a:t>
            </a:r>
            <a:endParaRPr lang="en-US" altLang="zh-CN" sz="2400" b="1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zh-CN" sz="24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5. </a:t>
            </a:r>
            <a:r>
              <a:rPr lang="zh-CN" altLang="en-US" sz="24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保险费</a:t>
            </a:r>
            <a:endParaRPr lang="en-US" altLang="zh-CN" sz="2400" b="1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4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6</a:t>
            </a:r>
            <a:r>
              <a:rPr lang="en-US" altLang="zh-CN" sz="24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zh-CN" altLang="en-US" sz="24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接机费</a:t>
            </a:r>
            <a:endParaRPr lang="en-US" altLang="zh-CN" sz="2400" b="1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zh-CN" altLang="en-US" sz="24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以外其他费用由学生本人支付。</a:t>
            </a:r>
            <a:endParaRPr lang="ko-KR" altLang="en-US" sz="24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42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1001"/>
          <p:cNvGrpSpPr/>
          <p:nvPr/>
        </p:nvGrpSpPr>
        <p:grpSpPr>
          <a:xfrm>
            <a:off x="-27709" y="1286"/>
            <a:ext cx="18285714" cy="10285714"/>
            <a:chOff x="0" y="0"/>
            <a:chExt cx="18285714" cy="10285714"/>
          </a:xfrm>
        </p:grpSpPr>
        <p:pic>
          <p:nvPicPr>
            <p:cNvPr id="7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8" name="그룹 1002"/>
          <p:cNvGrpSpPr/>
          <p:nvPr/>
        </p:nvGrpSpPr>
        <p:grpSpPr>
          <a:xfrm>
            <a:off x="8823572" y="2907301"/>
            <a:ext cx="8832937" cy="7393068"/>
            <a:chOff x="9142857" y="2892647"/>
            <a:chExt cx="8832937" cy="7393068"/>
          </a:xfrm>
        </p:grpSpPr>
        <p:pic>
          <p:nvPicPr>
            <p:cNvPr id="9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2857" y="2892647"/>
              <a:ext cx="8832937" cy="7393068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B6A6C26-AFC1-40D3-8163-FCBDBC0D44F8}"/>
              </a:ext>
            </a:extLst>
          </p:cNvPr>
          <p:cNvSpPr txBox="1"/>
          <p:nvPr/>
        </p:nvSpPr>
        <p:spPr>
          <a:xfrm>
            <a:off x="482740" y="1800662"/>
            <a:ext cx="20443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 smtClean="0">
                <a:solidFill>
                  <a:srgbClr val="90B4E4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申请资格</a:t>
            </a:r>
            <a:endParaRPr lang="en-US" altLang="ko-KR" sz="3000" b="1" dirty="0">
              <a:solidFill>
                <a:srgbClr val="90B4E4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0115FD-7BCF-4406-B9A8-FE108645D3DF}"/>
              </a:ext>
            </a:extLst>
          </p:cNvPr>
          <p:cNvSpPr txBox="1"/>
          <p:nvPr/>
        </p:nvSpPr>
        <p:spPr>
          <a:xfrm>
            <a:off x="473044" y="2991136"/>
            <a:ext cx="43934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>
                <a:solidFill>
                  <a:srgbClr val="90B4E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  <a:sym typeface="Malgun Gothic"/>
              </a:rPr>
              <a:t>重要的日子</a:t>
            </a:r>
            <a:endParaRPr lang="en-US" altLang="ko-KR" sz="3000" b="1" dirty="0">
              <a:solidFill>
                <a:srgbClr val="90B4E4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CBEEF8-6E88-43CC-9DAB-3D8E9A19B46E}"/>
              </a:ext>
            </a:extLst>
          </p:cNvPr>
          <p:cNvSpPr txBox="1"/>
          <p:nvPr/>
        </p:nvSpPr>
        <p:spPr>
          <a:xfrm>
            <a:off x="437278" y="462053"/>
            <a:ext cx="6324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招生</a:t>
            </a:r>
            <a:endParaRPr lang="en-US" altLang="ko-KR" sz="54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14662120" y="419373"/>
            <a:ext cx="4351078" cy="838730"/>
            <a:chOff x="15195520" y="0"/>
            <a:chExt cx="4351078" cy="838730"/>
          </a:xfrm>
        </p:grpSpPr>
        <p:grpSp>
          <p:nvGrpSpPr>
            <p:cNvPr id="14" name="그룹 1009"/>
            <p:cNvGrpSpPr/>
            <p:nvPr/>
          </p:nvGrpSpPr>
          <p:grpSpPr>
            <a:xfrm>
              <a:off x="15195520" y="0"/>
              <a:ext cx="4351078" cy="838730"/>
              <a:chOff x="15195520" y="0"/>
              <a:chExt cx="4351078" cy="838730"/>
            </a:xfrm>
          </p:grpSpPr>
          <p:pic>
            <p:nvPicPr>
              <p:cNvPr id="17" name="Object 3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195520" y="0"/>
                <a:ext cx="4351078" cy="838730"/>
              </a:xfrm>
              <a:prstGeom prst="rect">
                <a:avLst/>
              </a:prstGeom>
            </p:spPr>
          </p:pic>
        </p:grpSp>
        <p:grpSp>
          <p:nvGrpSpPr>
            <p:cNvPr id="15" name="그룹 1010"/>
            <p:cNvGrpSpPr/>
            <p:nvPr/>
          </p:nvGrpSpPr>
          <p:grpSpPr>
            <a:xfrm>
              <a:off x="15738996" y="192762"/>
              <a:ext cx="2326688" cy="453205"/>
              <a:chOff x="15738996" y="192762"/>
              <a:chExt cx="2326688" cy="453205"/>
            </a:xfrm>
          </p:grpSpPr>
          <p:pic>
            <p:nvPicPr>
              <p:cNvPr id="16" name="Object 39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5738996" y="192762"/>
                <a:ext cx="2326688" cy="453205"/>
              </a:xfrm>
              <a:prstGeom prst="rect">
                <a:avLst/>
              </a:prstGeom>
            </p:spPr>
          </p:pic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017777D-2964-4D16-8372-68BD6309CADE}"/>
              </a:ext>
            </a:extLst>
          </p:cNvPr>
          <p:cNvSpPr txBox="1"/>
          <p:nvPr/>
        </p:nvSpPr>
        <p:spPr>
          <a:xfrm>
            <a:off x="437278" y="2369077"/>
            <a:ext cx="1280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目</a:t>
            </a:r>
            <a:r>
              <a:rPr lang="zh-CN" altLang="en-US" sz="2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前在认可学院或大学就读的所有学</a:t>
            </a:r>
            <a:r>
              <a:rPr lang="zh-CN" altLang="en-US" sz="2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生。</a:t>
            </a:r>
            <a:endParaRPr lang="en-US" altLang="ko-KR" sz="28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0115FD-7BCF-4406-B9A8-FE108645D3DF}"/>
              </a:ext>
            </a:extLst>
          </p:cNvPr>
          <p:cNvSpPr txBox="1"/>
          <p:nvPr/>
        </p:nvSpPr>
        <p:spPr>
          <a:xfrm>
            <a:off x="434883" y="5328080"/>
            <a:ext cx="4609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>
                <a:solidFill>
                  <a:srgbClr val="90B4E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  <a:sym typeface="Malgun Gothic"/>
              </a:rPr>
              <a:t>申请材料</a:t>
            </a:r>
            <a:endParaRPr lang="en-US" altLang="ko-KR" sz="3000" b="1" dirty="0">
              <a:solidFill>
                <a:srgbClr val="90B4E4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17777D-2964-4D16-8372-68BD6309CADE}"/>
              </a:ext>
            </a:extLst>
          </p:cNvPr>
          <p:cNvSpPr txBox="1"/>
          <p:nvPr/>
        </p:nvSpPr>
        <p:spPr>
          <a:xfrm>
            <a:off x="473044" y="5880561"/>
            <a:ext cx="47558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3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2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申请表</a:t>
            </a:r>
            <a:endParaRPr lang="en-US" altLang="ko-KR" sz="2800" b="1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486" y="5425790"/>
            <a:ext cx="1071594" cy="107159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A0115FD-7BCF-4406-B9A8-FE108645D3DF}"/>
              </a:ext>
            </a:extLst>
          </p:cNvPr>
          <p:cNvSpPr txBox="1"/>
          <p:nvPr/>
        </p:nvSpPr>
        <p:spPr>
          <a:xfrm>
            <a:off x="438148" y="6757835"/>
            <a:ext cx="510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>
                <a:solidFill>
                  <a:srgbClr val="90B4E4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Malgun Gothic"/>
                <a:sym typeface="Malgun Gothic"/>
              </a:rPr>
              <a:t>申请程序</a:t>
            </a:r>
            <a:endParaRPr lang="en-US" altLang="ko-KR" sz="3000" b="1" dirty="0">
              <a:solidFill>
                <a:srgbClr val="90B4E4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17777D-2964-4D16-8372-68BD6309CADE}"/>
              </a:ext>
            </a:extLst>
          </p:cNvPr>
          <p:cNvSpPr txBox="1"/>
          <p:nvPr/>
        </p:nvSpPr>
        <p:spPr>
          <a:xfrm>
            <a:off x="430684" y="7373003"/>
            <a:ext cx="1736619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完</a:t>
            </a:r>
            <a:r>
              <a:rPr lang="zh-CN" altLang="en-US" sz="2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成网上</a:t>
            </a:r>
            <a:r>
              <a:rPr lang="zh-CN" altLang="en-US" sz="2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申表* </a:t>
            </a:r>
            <a:r>
              <a:rPr lang="zh-CN" altLang="en-US" sz="2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如果以上二维码无效，请填写随附的申请表，扫描后发送至 </a:t>
            </a:r>
            <a:r>
              <a:rPr lang="en-US" altLang="zh-CN" sz="2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hlinkClick r:id="rId7"/>
              </a:rPr>
              <a:t>guwinter@gachon.ac.kr</a:t>
            </a:r>
            <a:endParaRPr lang="en-US" altLang="zh-CN" sz="2800" b="1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57200" indent="-457200">
              <a:buAutoNum type="arabicPeriod"/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等</a:t>
            </a:r>
            <a:r>
              <a:rPr lang="zh-CN" altLang="en-US" sz="2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待录取审核完</a:t>
            </a:r>
            <a:r>
              <a:rPr lang="zh-CN" altLang="en-US" sz="2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成</a:t>
            </a:r>
            <a:endParaRPr lang="en-US" altLang="zh-CN" sz="2800" b="1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defRPr/>
            </a:pPr>
            <a:r>
              <a:rPr lang="en-US" altLang="zh-CN" sz="2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zh-CN" altLang="en-US" sz="2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通</a:t>
            </a:r>
            <a:r>
              <a:rPr lang="zh-CN" altLang="en-US" sz="2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过电子邮件接收录取通知书和发</a:t>
            </a:r>
            <a:r>
              <a:rPr lang="zh-CN" altLang="en-US" sz="2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票</a:t>
            </a:r>
            <a:endParaRPr lang="en-US" altLang="zh-CN" sz="2800" b="1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defRPr/>
            </a:pPr>
            <a:r>
              <a:rPr lang="en-US" altLang="zh-CN" sz="2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en-US" altLang="zh-CN" sz="2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zh-CN" altLang="en-US" sz="2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缴</a:t>
            </a:r>
            <a:r>
              <a:rPr lang="zh-CN" altLang="en-US" sz="2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纳学费及其他费用完成入</a:t>
            </a:r>
            <a:r>
              <a:rPr lang="zh-CN" altLang="en-US" sz="2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学</a:t>
            </a:r>
            <a:endParaRPr lang="en-US" altLang="zh-CN" sz="2800" b="1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defRPr/>
            </a:pPr>
            <a:r>
              <a:rPr lang="en-US" altLang="zh-CN" sz="2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en-US" altLang="zh-CN" sz="2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zh-CN" altLang="en-US" sz="2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抵</a:t>
            </a:r>
            <a:r>
              <a:rPr lang="zh-CN" altLang="en-US" sz="2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达前将保险文件发送至 </a:t>
            </a:r>
            <a:r>
              <a:rPr lang="en-US" altLang="zh-CN" sz="2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hlinkClick r:id="rId7"/>
              </a:rPr>
              <a:t>guwinter@gachon.ac.kr</a:t>
            </a:r>
            <a:r>
              <a:rPr lang="en-US" altLang="zh-CN" sz="2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为</a:t>
            </a:r>
            <a:r>
              <a:rPr lang="zh-CN" altLang="en-US" sz="28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你的冬季学校做好准备！</a:t>
            </a:r>
            <a:endParaRPr lang="en-US" altLang="ko-KR" sz="2800" b="1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-3833470" y="3416403"/>
            <a:ext cx="17602200" cy="2075944"/>
            <a:chOff x="-3593480" y="2827563"/>
            <a:chExt cx="17602200" cy="2075944"/>
          </a:xfrm>
        </p:grpSpPr>
        <p:grpSp>
          <p:nvGrpSpPr>
            <p:cNvPr id="25" name="그룹 24"/>
            <p:cNvGrpSpPr/>
            <p:nvPr/>
          </p:nvGrpSpPr>
          <p:grpSpPr>
            <a:xfrm>
              <a:off x="-3593480" y="2827563"/>
              <a:ext cx="17602200" cy="2075944"/>
              <a:chOff x="-5665546" y="1972770"/>
              <a:chExt cx="30005401" cy="3645111"/>
            </a:xfrm>
          </p:grpSpPr>
          <p:pic>
            <p:nvPicPr>
              <p:cNvPr id="34" name="Object 1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-5665546" y="2567362"/>
                <a:ext cx="30005401" cy="3050519"/>
              </a:xfrm>
              <a:prstGeom prst="rect">
                <a:avLst/>
              </a:prstGeom>
            </p:spPr>
          </p:pic>
          <p:grpSp>
            <p:nvGrpSpPr>
              <p:cNvPr id="35" name="그룹 1001"/>
              <p:cNvGrpSpPr/>
              <p:nvPr/>
            </p:nvGrpSpPr>
            <p:grpSpPr>
              <a:xfrm>
                <a:off x="2498383" y="2257119"/>
                <a:ext cx="3403622" cy="763914"/>
                <a:chOff x="2498383" y="2257119"/>
                <a:chExt cx="3403622" cy="763914"/>
              </a:xfrm>
            </p:grpSpPr>
            <p:pic>
              <p:nvPicPr>
                <p:cNvPr id="42" name="Object 3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796572" y="1957430"/>
                  <a:ext cx="6807243" cy="1527828"/>
                </a:xfrm>
                <a:prstGeom prst="rect">
                  <a:avLst/>
                </a:prstGeom>
              </p:spPr>
            </p:pic>
            <p:pic>
              <p:nvPicPr>
                <p:cNvPr id="43" name="Object 4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2498383" y="2257119"/>
                  <a:ext cx="3403622" cy="763914"/>
                </a:xfrm>
                <a:prstGeom prst="rect">
                  <a:avLst/>
                </a:prstGeom>
              </p:spPr>
            </p:pic>
          </p:grpSp>
          <p:grpSp>
            <p:nvGrpSpPr>
              <p:cNvPr id="36" name="그룹 1002"/>
              <p:cNvGrpSpPr/>
              <p:nvPr/>
            </p:nvGrpSpPr>
            <p:grpSpPr>
              <a:xfrm>
                <a:off x="7680755" y="2257119"/>
                <a:ext cx="3403622" cy="763914"/>
                <a:chOff x="7680755" y="2257119"/>
                <a:chExt cx="3403622" cy="763914"/>
              </a:xfrm>
            </p:grpSpPr>
            <p:pic>
              <p:nvPicPr>
                <p:cNvPr id="40" name="Object 7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5978944" y="1957430"/>
                  <a:ext cx="6807243" cy="1527828"/>
                </a:xfrm>
                <a:prstGeom prst="rect">
                  <a:avLst/>
                </a:prstGeom>
              </p:spPr>
            </p:pic>
            <p:pic>
              <p:nvPicPr>
                <p:cNvPr id="41" name="Object 8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7680755" y="2257119"/>
                  <a:ext cx="3403622" cy="763914"/>
                </a:xfrm>
                <a:prstGeom prst="rect">
                  <a:avLst/>
                </a:prstGeom>
              </p:spPr>
            </p:pic>
          </p:grpSp>
          <p:grpSp>
            <p:nvGrpSpPr>
              <p:cNvPr id="37" name="그룹 1003"/>
              <p:cNvGrpSpPr/>
              <p:nvPr/>
            </p:nvGrpSpPr>
            <p:grpSpPr>
              <a:xfrm>
                <a:off x="10690248" y="1972770"/>
                <a:ext cx="6807242" cy="1527826"/>
                <a:chOff x="10690248" y="1972770"/>
                <a:chExt cx="6807242" cy="1527826"/>
              </a:xfrm>
            </p:grpSpPr>
            <p:pic>
              <p:nvPicPr>
                <p:cNvPr id="38" name="Object 11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0690248" y="1972770"/>
                  <a:ext cx="6807242" cy="1527826"/>
                </a:xfrm>
                <a:prstGeom prst="rect">
                  <a:avLst/>
                </a:prstGeom>
              </p:spPr>
            </p:pic>
            <p:pic>
              <p:nvPicPr>
                <p:cNvPr id="39" name="Object 12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12392058" y="2272459"/>
                  <a:ext cx="3403622" cy="763914"/>
                </a:xfrm>
                <a:prstGeom prst="rect">
                  <a:avLst/>
                </a:prstGeom>
              </p:spPr>
            </p:pic>
          </p:grpSp>
        </p:grpSp>
        <p:sp>
          <p:nvSpPr>
            <p:cNvPr id="26" name="TextBox 25"/>
            <p:cNvSpPr txBox="1"/>
            <p:nvPr/>
          </p:nvSpPr>
          <p:spPr>
            <a:xfrm>
              <a:off x="1866618" y="2983993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分类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31212" y="300886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日期</a:t>
              </a:r>
              <a:endParaRPr lang="en-US" altLang="ko-KR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27712" y="3009900"/>
              <a:ext cx="646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备注</a:t>
              </a:r>
              <a:endParaRPr lang="en-US" altLang="ko-KR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31408" y="3648744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报名时间</a:t>
              </a:r>
              <a:endPara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33817" y="4090684"/>
              <a:ext cx="10887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缴费时间</a:t>
              </a:r>
              <a:endPara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27630" y="3657866"/>
              <a:ext cx="1818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~ 11. 23(</a:t>
              </a:r>
              <a:r>
                <a:rPr lang="zh-CN" altLang="en-US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周四</a:t>
              </a:r>
              <a:r>
                <a:rPr lang="en-US" altLang="zh-CN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en-US" altLang="ko-KR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27630" y="4088368"/>
              <a:ext cx="1818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~ 11. 30(</a:t>
              </a:r>
              <a:r>
                <a:rPr lang="zh-CN" altLang="en-US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周四</a:t>
              </a:r>
              <a:r>
                <a:rPr lang="en-US" altLang="ko-KR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 </a:t>
              </a:r>
              <a:endPara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535825" y="4089598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6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包含申请费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717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1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222</Words>
  <Application>Microsoft Office PowerPoint</Application>
  <PresentationFormat>사용자 지정</PresentationFormat>
  <Paragraphs>27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맑은 고딕</vt:lpstr>
      <vt:lpstr>Calibri</vt:lpstr>
      <vt:lpstr>맑은 고딕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GACHON</cp:lastModifiedBy>
  <cp:revision>90</cp:revision>
  <cp:lastPrinted>2023-10-06T04:43:12Z</cp:lastPrinted>
  <dcterms:created xsi:type="dcterms:W3CDTF">2023-09-25T17:45:10Z</dcterms:created>
  <dcterms:modified xsi:type="dcterms:W3CDTF">2023-11-03T07:48:10Z</dcterms:modified>
</cp:coreProperties>
</file>